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72" r:id="rId1"/>
  </p:sldMasterIdLst>
  <p:notesMasterIdLst>
    <p:notesMasterId r:id="rId34"/>
  </p:notesMasterIdLst>
  <p:handoutMasterIdLst>
    <p:handoutMasterId r:id="rId35"/>
  </p:handoutMasterIdLst>
  <p:sldIdLst>
    <p:sldId id="312" r:id="rId2"/>
    <p:sldId id="339" r:id="rId3"/>
    <p:sldId id="256" r:id="rId4"/>
    <p:sldId id="271" r:id="rId5"/>
    <p:sldId id="338" r:id="rId6"/>
    <p:sldId id="316" r:id="rId7"/>
    <p:sldId id="317" r:id="rId8"/>
    <p:sldId id="272" r:id="rId9"/>
    <p:sldId id="314" r:id="rId10"/>
    <p:sldId id="315" r:id="rId11"/>
    <p:sldId id="337" r:id="rId12"/>
    <p:sldId id="326" r:id="rId13"/>
    <p:sldId id="334" r:id="rId14"/>
    <p:sldId id="287" r:id="rId15"/>
    <p:sldId id="284" r:id="rId16"/>
    <p:sldId id="319" r:id="rId17"/>
    <p:sldId id="281" r:id="rId18"/>
    <p:sldId id="335" r:id="rId19"/>
    <p:sldId id="258" r:id="rId20"/>
    <p:sldId id="260" r:id="rId21"/>
    <p:sldId id="306" r:id="rId22"/>
    <p:sldId id="310" r:id="rId23"/>
    <p:sldId id="311" r:id="rId24"/>
    <p:sldId id="301" r:id="rId25"/>
    <p:sldId id="300" r:id="rId26"/>
    <p:sldId id="261" r:id="rId27"/>
    <p:sldId id="327" r:id="rId28"/>
    <p:sldId id="330" r:id="rId29"/>
    <p:sldId id="331" r:id="rId30"/>
    <p:sldId id="332" r:id="rId31"/>
    <p:sldId id="333" r:id="rId32"/>
    <p:sldId id="293" r:id="rId33"/>
  </p:sldIdLst>
  <p:sldSz cx="9144000" cy="6858000" type="screen4x3"/>
  <p:notesSz cx="7315200" cy="9601200"/>
  <p:embeddedFontLst>
    <p:embeddedFont>
      <p:font typeface="Book Antiqua" panose="02040602050305030304" pitchFamily="18" charset="0"/>
      <p:regular r:id="rId36"/>
      <p:bold r:id="rId37"/>
      <p:italic r:id="rId38"/>
      <p:boldItalic r:id="rId39"/>
    </p:embeddedFont>
    <p:embeddedFont>
      <p:font typeface="Candara" panose="020E0502030303020204" pitchFamily="34" charset="0"/>
      <p:regular r:id="rId40"/>
      <p:bold r:id="rId41"/>
      <p:italic r:id="rId42"/>
      <p:boldItalic r:id="rId4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6" autoAdjust="0"/>
    <p:restoredTop sz="94660"/>
  </p:normalViewPr>
  <p:slideViewPr>
    <p:cSldViewPr snapToGrid="0">
      <p:cViewPr varScale="1">
        <p:scale>
          <a:sx n="81" d="100"/>
          <a:sy n="81" d="100"/>
        </p:scale>
        <p:origin x="1574" y="62"/>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endParaRPr lang="en-US" dirty="0"/>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We’d like to know what the status of the sewer system is on the island</a:t>
            </a:r>
          </a:p>
          <a:p>
            <a:r>
              <a:rPr lang="en-US" dirty="0"/>
              <a:t>If</a:t>
            </a:r>
            <a:r>
              <a:rPr lang="en-US" baseline="0" dirty="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a:t>What</a:t>
            </a:r>
            <a:r>
              <a:rPr lang="en-US" baseline="0" dirty="0"/>
              <a:t> technology that is commonly found in homes plays an important role in breaking the Fecal-Oral pathway? SINKS!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What are two fecal oral pathways?</a:t>
            </a:r>
          </a:p>
          <a:p>
            <a:r>
              <a:rPr lang="en-US" dirty="0"/>
              <a:t>How will cap be removed?</a:t>
            </a:r>
          </a:p>
          <a:p>
            <a:r>
              <a:rPr lang="en-US" dirty="0"/>
              <a:t>Where does the mouth go?</a:t>
            </a:r>
          </a:p>
          <a:p>
            <a:r>
              <a:rPr lang="en-US" dirty="0"/>
              <a:t>Wet hand</a:t>
            </a:r>
            <a:r>
              <a:rPr lang="en-US" baseline="0" dirty="0"/>
              <a:t> contaminated with dirty water removes cap</a:t>
            </a:r>
          </a:p>
          <a:p>
            <a:r>
              <a:rPr lang="en-US" baseline="0" dirty="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Do you ask friends</a:t>
            </a:r>
            <a:r>
              <a:rPr lang="en-US" baseline="0" dirty="0"/>
              <a:t> to cough on you?</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a:t>
            </a:r>
          </a:p>
          <a:p>
            <a:r>
              <a:rPr lang="en-US" dirty="0"/>
              <a:t>Also see WHO</a:t>
            </a:r>
            <a:r>
              <a:rPr lang="en-US" baseline="0" dirty="0"/>
              <a:t> at http://www.who.int/water_sanitation_health/dwq/2edvol1c.pdf?ua=1</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Use tools!</a:t>
            </a:r>
          </a:p>
        </p:txBody>
      </p:sp>
    </p:spTree>
    <p:extLst>
      <p:ext uri="{BB962C8B-B14F-4D97-AF65-F5344CB8AC3E}">
        <p14:creationId xmlns:p14="http://schemas.microsoft.com/office/powerpoint/2010/main" val="27779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http://water.epa.gov/drink/contaminants/index.cfm#Secondary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28</a:t>
            </a:fld>
            <a:endParaRPr lang="en-US"/>
          </a:p>
        </p:txBody>
      </p:sp>
      <p:sp>
        <p:nvSpPr>
          <p:cNvPr id="28674" name="Rectangle 2"/>
          <p:cNvSpPr>
            <a:spLocks noGrp="1" noRot="1" noChangeAspect="1" noChangeArrowheads="1" noTextEdit="1"/>
          </p:cNvSpPr>
          <p:nvPr>
            <p:ph type="sldImg"/>
          </p:nvPr>
        </p:nvSpPr>
        <p:spPr>
          <a:xfrm>
            <a:off x="1257300" y="720725"/>
            <a:ext cx="48006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29</a:t>
            </a:fld>
            <a:endParaRPr lang="en-US"/>
          </a:p>
        </p:txBody>
      </p:sp>
      <p:sp>
        <p:nvSpPr>
          <p:cNvPr id="30722" name="Rectangle 2"/>
          <p:cNvSpPr>
            <a:spLocks noGrp="1" noRot="1" noChangeAspect="1" noChangeArrowheads="1" noTextEdit="1"/>
          </p:cNvSpPr>
          <p:nvPr>
            <p:ph type="sldImg"/>
          </p:nvPr>
        </p:nvSpPr>
        <p:spPr>
          <a:xfrm>
            <a:off x="1257300" y="720725"/>
            <a:ext cx="48006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30</a:t>
            </a:fld>
            <a:endParaRPr lang="en-US"/>
          </a:p>
        </p:txBody>
      </p:sp>
      <p:sp>
        <p:nvSpPr>
          <p:cNvPr id="32770" name="Rectangle 2"/>
          <p:cNvSpPr>
            <a:spLocks noGrp="1" noRot="1" noChangeAspect="1" noChangeArrowheads="1" noTextEdit="1"/>
          </p:cNvSpPr>
          <p:nvPr>
            <p:ph type="sldImg"/>
          </p:nvPr>
        </p:nvSpPr>
        <p:spPr>
          <a:xfrm>
            <a:off x="1257300" y="720725"/>
            <a:ext cx="48006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http://wwwihm.nlm.nih.gov/ihm/images/A/24/183.jpg</a:t>
            </a:r>
          </a:p>
          <a:p>
            <a:r>
              <a:rPr lang="en-US" dirty="0"/>
              <a:t>Direct reuse without treatment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isplay/cee4540/Bad+Bug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confluence.cornell.edu/display/cee4540/Bad+Bugs" TargetMode="External"/><Relationship Id="rId4" Type="http://schemas.openxmlformats.org/officeDocument/2006/relationships/hyperlink" Target="http://www.cdc.gov/ncidod/dpd/parasites/giardiasis/default.htm"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a:t>Drinking Water Contaminants</a:t>
            </a:r>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03A328-458C-4AF4-AF33-095967E0D760}"/>
              </a:ext>
            </a:extLst>
          </p:cNvPr>
          <p:cNvGrpSpPr/>
          <p:nvPr/>
        </p:nvGrpSpPr>
        <p:grpSpPr>
          <a:xfrm>
            <a:off x="-734696" y="1474076"/>
            <a:ext cx="9878696" cy="5383924"/>
            <a:chOff x="-734696" y="1474076"/>
            <a:chExt cx="9878696" cy="5383924"/>
          </a:xfrm>
        </p:grpSpPr>
        <p:pic>
          <p:nvPicPr>
            <p:cNvPr id="4" name="Picture 3"/>
            <p:cNvPicPr>
              <a:picLocks noChangeAspect="1"/>
            </p:cNvPicPr>
            <p:nvPr/>
          </p:nvPicPr>
          <p:blipFill>
            <a:blip r:embed="rId3"/>
            <a:stretch>
              <a:fillRect/>
            </a:stretch>
          </p:blipFill>
          <p:spPr>
            <a:xfrm>
              <a:off x="-734696" y="1474076"/>
              <a:ext cx="9878696" cy="5383924"/>
            </a:xfrm>
            <a:prstGeom prst="rect">
              <a:avLst/>
            </a:prstGeom>
          </p:spPr>
        </p:pic>
        <p:sp>
          <p:nvSpPr>
            <p:cNvPr id="9" name="Oval 8">
              <a:extLst>
                <a:ext uri="{FF2B5EF4-FFF2-40B4-BE49-F238E27FC236}">
                  <a16:creationId xmlns:a16="http://schemas.microsoft.com/office/drawing/2014/main" id="{2D98F8B6-A49C-43C8-95D0-4A02B388DB3A}"/>
                </a:ext>
              </a:extLst>
            </p:cNvPr>
            <p:cNvSpPr/>
            <p:nvPr/>
          </p:nvSpPr>
          <p:spPr>
            <a:xfrm>
              <a:off x="3589506" y="4863830"/>
              <a:ext cx="1186775" cy="1060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Lake Titicaca in the Andes Mountains</a:t>
            </a:r>
          </a:p>
        </p:txBody>
      </p:sp>
      <p:grpSp>
        <p:nvGrpSpPr>
          <p:cNvPr id="12" name="Group 11">
            <a:extLst>
              <a:ext uri="{FF2B5EF4-FFF2-40B4-BE49-F238E27FC236}">
                <a16:creationId xmlns:a16="http://schemas.microsoft.com/office/drawing/2014/main" id="{F9E0BD8E-11EE-483D-BD1D-BD4A23D3D6AC}"/>
              </a:ext>
            </a:extLst>
          </p:cNvPr>
          <p:cNvGrpSpPr/>
          <p:nvPr/>
        </p:nvGrpSpPr>
        <p:grpSpPr>
          <a:xfrm>
            <a:off x="0" y="1474076"/>
            <a:ext cx="11782623" cy="5367084"/>
            <a:chOff x="5471" y="1474076"/>
            <a:chExt cx="11782623" cy="5367084"/>
          </a:xfrm>
        </p:grpSpPr>
        <p:pic>
          <p:nvPicPr>
            <p:cNvPr id="5" name="Picture 4"/>
            <p:cNvPicPr>
              <a:picLocks noChangeAspect="1"/>
            </p:cNvPicPr>
            <p:nvPr/>
          </p:nvPicPr>
          <p:blipFill>
            <a:blip r:embed="rId4"/>
            <a:stretch>
              <a:fillRect/>
            </a:stretch>
          </p:blipFill>
          <p:spPr>
            <a:xfrm>
              <a:off x="5471" y="1474076"/>
              <a:ext cx="11782623" cy="5367084"/>
            </a:xfrm>
            <a:prstGeom prst="rect">
              <a:avLst/>
            </a:prstGeom>
          </p:spPr>
        </p:pic>
        <p:sp>
          <p:nvSpPr>
            <p:cNvPr id="11" name="Oval 10">
              <a:extLst>
                <a:ext uri="{FF2B5EF4-FFF2-40B4-BE49-F238E27FC236}">
                  <a16:creationId xmlns:a16="http://schemas.microsoft.com/office/drawing/2014/main" id="{E77724D2-0E81-4041-A43D-FD8065F5BC57}"/>
                </a:ext>
              </a:extLst>
            </p:cNvPr>
            <p:cNvSpPr/>
            <p:nvPr/>
          </p:nvSpPr>
          <p:spPr>
            <a:xfrm>
              <a:off x="5540514" y="3002604"/>
              <a:ext cx="2280524" cy="23813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BD8AFA-B5A4-4BE3-B3A8-CCF64E2B5CBB}"/>
              </a:ext>
            </a:extLst>
          </p:cNvPr>
          <p:cNvGrpSpPr/>
          <p:nvPr/>
        </p:nvGrpSpPr>
        <p:grpSpPr>
          <a:xfrm>
            <a:off x="0" y="1474076"/>
            <a:ext cx="9488103" cy="5393096"/>
            <a:chOff x="-1" y="1461070"/>
            <a:chExt cx="9488103" cy="5393096"/>
          </a:xfrm>
        </p:grpSpPr>
        <p:pic>
          <p:nvPicPr>
            <p:cNvPr id="6" name="Picture 5"/>
            <p:cNvPicPr>
              <a:picLocks noChangeAspect="1"/>
            </p:cNvPicPr>
            <p:nvPr/>
          </p:nvPicPr>
          <p:blipFill>
            <a:blip r:embed="rId5"/>
            <a:stretch>
              <a:fillRect/>
            </a:stretch>
          </p:blipFill>
          <p:spPr>
            <a:xfrm>
              <a:off x="-1" y="1461070"/>
              <a:ext cx="9488103" cy="5393096"/>
            </a:xfrm>
            <a:prstGeom prst="rect">
              <a:avLst/>
            </a:prstGeom>
          </p:spPr>
        </p:pic>
        <p:sp>
          <p:nvSpPr>
            <p:cNvPr id="13" name="Oval 12">
              <a:extLst>
                <a:ext uri="{FF2B5EF4-FFF2-40B4-BE49-F238E27FC236}">
                  <a16:creationId xmlns:a16="http://schemas.microsoft.com/office/drawing/2014/main" id="{D8A5DFCF-495B-4792-8545-BF98306F1F1E}"/>
                </a:ext>
              </a:extLst>
            </p:cNvPr>
            <p:cNvSpPr/>
            <p:nvPr/>
          </p:nvSpPr>
          <p:spPr>
            <a:xfrm>
              <a:off x="4887549" y="2989598"/>
              <a:ext cx="1793227" cy="19169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C286F5-8835-441D-9FCE-EA6651F8EEC1}"/>
              </a:ext>
            </a:extLst>
          </p:cNvPr>
          <p:cNvGrpSpPr/>
          <p:nvPr/>
        </p:nvGrpSpPr>
        <p:grpSpPr>
          <a:xfrm>
            <a:off x="0" y="1474076"/>
            <a:ext cx="9144000" cy="5881535"/>
            <a:chOff x="5471" y="1478952"/>
            <a:chExt cx="9144000" cy="5881535"/>
          </a:xfrm>
        </p:grpSpPr>
        <p:pic>
          <p:nvPicPr>
            <p:cNvPr id="7" name="Picture 6"/>
            <p:cNvPicPr>
              <a:picLocks noChangeAspect="1"/>
            </p:cNvPicPr>
            <p:nvPr/>
          </p:nvPicPr>
          <p:blipFill>
            <a:blip r:embed="rId6"/>
            <a:stretch>
              <a:fillRect/>
            </a:stretch>
          </p:blipFill>
          <p:spPr>
            <a:xfrm>
              <a:off x="5471" y="1478952"/>
              <a:ext cx="9144000" cy="5881535"/>
            </a:xfrm>
            <a:prstGeom prst="rect">
              <a:avLst/>
            </a:prstGeom>
          </p:spPr>
        </p:pic>
        <p:sp>
          <p:nvSpPr>
            <p:cNvPr id="15" name="Oval 14">
              <a:extLst>
                <a:ext uri="{FF2B5EF4-FFF2-40B4-BE49-F238E27FC236}">
                  <a16:creationId xmlns:a16="http://schemas.microsoft.com/office/drawing/2014/main" id="{F0AFD5DD-ED44-43AF-8DEF-F1C60E47E1F9}"/>
                </a:ext>
              </a:extLst>
            </p:cNvPr>
            <p:cNvSpPr/>
            <p:nvPr/>
          </p:nvSpPr>
          <p:spPr>
            <a:xfrm>
              <a:off x="5292767" y="3646067"/>
              <a:ext cx="1611739" cy="1645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539883" y="139426"/>
            <a:ext cx="6183313" cy="1143000"/>
          </a:xfrm>
          <a:effectLst/>
        </p:spPr>
        <p:txBody>
          <a:bodyPr/>
          <a:lstStyle/>
          <a:p>
            <a:r>
              <a:rPr lang="en-US" dirty="0"/>
              <a:t>Fecal-Oral Pathways:</a:t>
            </a:r>
            <a:br>
              <a:rPr lang="en-US" dirty="0"/>
            </a:br>
            <a:r>
              <a:rPr lang="en-US" dirty="0"/>
              <a:t>a stochastic process</a:t>
            </a:r>
          </a:p>
        </p:txBody>
      </p:sp>
      <p:sp>
        <p:nvSpPr>
          <p:cNvPr id="169987" name="Oval 3"/>
          <p:cNvSpPr>
            <a:spLocks noChangeArrowheads="1"/>
          </p:cNvSpPr>
          <p:nvPr/>
        </p:nvSpPr>
        <p:spPr bwMode="auto">
          <a:xfrm>
            <a:off x="271463" y="2855913"/>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1944688" y="3919538"/>
            <a:ext cx="1693457" cy="781050"/>
          </a:xfrm>
          <a:prstGeom prst="roundRect">
            <a:avLst>
              <a:gd name="adj" fmla="val 16667"/>
            </a:avLst>
          </a:prstGeom>
          <a:noFill/>
          <a:ln w="28575">
            <a:solidFill>
              <a:schemeClr val="accent2"/>
            </a:solidFill>
            <a:round/>
            <a:headEnd type="none" w="lg" len="med"/>
            <a:tailEnd type="none" w="lg" len="med"/>
          </a:ln>
          <a:effectLst/>
        </p:spPr>
        <p:txBody>
          <a:bodyPr wrap="square" anchor="ctr">
            <a:spAutoFit/>
          </a:bodyPr>
          <a:lstStyle/>
          <a:p>
            <a:pPr algn="ctr"/>
            <a:r>
              <a:rPr lang="en-US" sz="2000"/>
              <a:t>Waterborne sewage</a:t>
            </a:r>
          </a:p>
        </p:txBody>
      </p:sp>
      <p:sp>
        <p:nvSpPr>
          <p:cNvPr id="169991" name="AutoShape 7"/>
          <p:cNvSpPr>
            <a:spLocks noChangeArrowheads="1"/>
          </p:cNvSpPr>
          <p:nvPr/>
        </p:nvSpPr>
        <p:spPr bwMode="auto">
          <a:xfrm>
            <a:off x="1983600" y="4852988"/>
            <a:ext cx="1827212"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28575">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930749" cy="1043345"/>
          </a:xfrm>
          <a:prstGeom prst="hexagon">
            <a:avLst>
              <a:gd name="adj" fmla="val 39252"/>
              <a:gd name="vf" fmla="val 115470"/>
            </a:avLst>
          </a:prstGeom>
          <a:noFill/>
          <a:ln w="28575">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28575">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dirty="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28575">
            <a:solidFill>
              <a:schemeClr val="tx1"/>
            </a:solidFill>
            <a:round/>
            <a:headEnd type="none" w="lg" len="med"/>
            <a:tailEnd type="none" w="lg" len="med"/>
          </a:ln>
          <a:effectLst/>
        </p:spPr>
        <p:txBody>
          <a:bodyPr wrap="square"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1"/>
            <a:ext cx="367525" cy="1903412"/>
          </a:xfrm>
          <a:prstGeom prst="curvedConnector3">
            <a:avLst>
              <a:gd name="adj1" fmla="val 28826"/>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1"/>
            <a:ext cx="328613" cy="969962"/>
          </a:xfrm>
          <a:prstGeom prst="curvedConnector3">
            <a:avLst>
              <a:gd name="adj1" fmla="val 50000"/>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5516"/>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28575">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28575">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1" name="AutoShape 27"/>
          <p:cNvCxnSpPr>
            <a:cxnSpLocks noChangeShapeType="1"/>
            <a:stCxn id="169990" idx="3"/>
            <a:endCxn id="169993" idx="1"/>
          </p:cNvCxnSpPr>
          <p:nvPr/>
        </p:nvCxnSpPr>
        <p:spPr bwMode="auto">
          <a:xfrm flipV="1">
            <a:off x="3638145" y="3771901"/>
            <a:ext cx="536980" cy="538162"/>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8145" y="4310063"/>
            <a:ext cx="503643"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810812" y="4795838"/>
            <a:ext cx="330976" cy="447675"/>
          </a:xfrm>
          <a:prstGeom prst="curvedConnector3">
            <a:avLst>
              <a:gd name="adj1" fmla="val 50000"/>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98" idx="2"/>
            <a:endCxn id="170032" idx="1"/>
          </p:cNvCxnSpPr>
          <p:nvPr/>
        </p:nvCxnSpPr>
        <p:spPr bwMode="auto">
          <a:xfrm rot="16200000" flipH="1">
            <a:off x="1901428" y="1568053"/>
            <a:ext cx="252413" cy="2072481"/>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28575">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400398" cy="1120774"/>
          </a:xfrm>
          <a:prstGeom prst="curvedConnector4">
            <a:avLst>
              <a:gd name="adj1" fmla="val -64156"/>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381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381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a:t>Will you see an immediate improvement in public health with the installation of a water treatment plant?</a:t>
            </a:r>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E4EEE7-EA9D-4378-A9A9-A51478DD080B}"/>
              </a:ext>
            </a:extLst>
          </p:cNvPr>
          <p:cNvCxnSpPr>
            <a:stCxn id="169988" idx="6"/>
            <a:endCxn id="170000" idx="1"/>
          </p:cNvCxnSpPr>
          <p:nvPr/>
        </p:nvCxnSpPr>
        <p:spPr>
          <a:xfrm>
            <a:off x="1597025" y="6008688"/>
            <a:ext cx="528638"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D31645D-ED59-48B2-8745-3C96CDD2BBC2}"/>
              </a:ext>
            </a:extLst>
          </p:cNvPr>
          <p:cNvCxnSpPr>
            <a:cxnSpLocks/>
            <a:stCxn id="170000" idx="3"/>
            <a:endCxn id="169992" idx="1"/>
          </p:cNvCxnSpPr>
          <p:nvPr/>
        </p:nvCxnSpPr>
        <p:spPr>
          <a:xfrm>
            <a:off x="3589338" y="6140450"/>
            <a:ext cx="777875" cy="117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0DF633-4A32-49F2-97C5-B3112E6380E8}"/>
              </a:ext>
            </a:extLst>
          </p:cNvPr>
          <p:cNvCxnSpPr>
            <a:stCxn id="169992" idx="3"/>
            <a:endCxn id="170014" idx="1"/>
          </p:cNvCxnSpPr>
          <p:nvPr/>
        </p:nvCxnSpPr>
        <p:spPr>
          <a:xfrm flipV="1">
            <a:off x="4972050" y="6169026"/>
            <a:ext cx="709613" cy="8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p>
          <a:p>
            <a:pPr lvl="1"/>
            <a:r>
              <a:rPr lang="en-US" sz="2000" dirty="0">
                <a:hlinkClick r:id="rId3"/>
              </a:rPr>
              <a:t>https://confluence.cornell.edu/display/cee4540/Bad+Bugs</a:t>
            </a:r>
            <a:endParaRPr lang="en-US" sz="2000" dirty="0"/>
          </a:p>
          <a:p>
            <a:r>
              <a:rPr lang="en-US" sz="2800" dirty="0"/>
              <a:t>Noninfectious 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37798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4161131"/>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
        <p:nvSpPr>
          <p:cNvPr id="37894" name="Line 6"/>
          <p:cNvSpPr>
            <a:spLocks noChangeShapeType="1"/>
          </p:cNvSpPr>
          <p:nvPr/>
        </p:nvSpPr>
        <p:spPr bwMode="auto">
          <a:xfrm>
            <a:off x="1748883" y="5343274"/>
            <a:ext cx="1066800" cy="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a:t>You have been granted the authority to regulate drinking water quality. Create a standard for the concentrations of disease-causing organisms in drinking water.</a:t>
            </a:r>
          </a:p>
          <a:p>
            <a:pPr>
              <a:lnSpc>
                <a:spcPct val="90000"/>
              </a:lnSpc>
            </a:pPr>
            <a:r>
              <a:rPr lang="en-US" sz="2800"/>
              <a:t>In the absence of technological/economic constraints, </a:t>
            </a:r>
          </a:p>
          <a:p>
            <a:pPr lvl="1">
              <a:lnSpc>
                <a:spcPct val="90000"/>
              </a:lnSpc>
            </a:pPr>
            <a:r>
              <a:rPr lang="en-US" sz="2400"/>
              <a:t>Which pathogens would you regulate? </a:t>
            </a:r>
          </a:p>
          <a:p>
            <a:pPr lvl="1">
              <a:lnSpc>
                <a:spcPct val="90000"/>
              </a:lnSpc>
            </a:pPr>
            <a:r>
              <a:rPr lang="en-US" sz="2400"/>
              <a:t>What concentration would you choose?</a:t>
            </a:r>
          </a:p>
          <a:p>
            <a:pPr>
              <a:lnSpc>
                <a:spcPct val="90000"/>
              </a:lnSpc>
            </a:pPr>
            <a:r>
              <a:rPr lang="en-US" sz="2800"/>
              <a:t>Given technological and economic constraints how might you change your regulation?</a:t>
            </a:r>
          </a:p>
          <a:p>
            <a:pPr lvl="1">
              <a:lnSpc>
                <a:spcPct val="90000"/>
              </a:lnSpc>
            </a:pPr>
            <a:endParaRPr lang="en-US" sz="240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p>
          <a:p>
            <a:pPr>
              <a:lnSpc>
                <a:spcPct val="80000"/>
              </a:lnSpc>
            </a:pPr>
            <a:r>
              <a:rPr lang="en-US" sz="2800" dirty="0"/>
              <a:t>Potential application</a:t>
            </a:r>
          </a:p>
          <a:p>
            <a:pPr lvl="1">
              <a:lnSpc>
                <a:spcPct val="80000"/>
              </a:lnSpc>
            </a:pPr>
            <a:r>
              <a:rPr lang="en-US" sz="2400" dirty="0"/>
              <a:t>Common cold (continues to mutate)</a:t>
            </a:r>
          </a:p>
          <a:p>
            <a:pPr lvl="1">
              <a:lnSpc>
                <a:spcPct val="80000"/>
              </a:lnSpc>
            </a:pPr>
            <a:r>
              <a:rPr lang="en-US" sz="2400" dirty="0"/>
              <a:t>Norwalk virus (Immunity, however, is not permanent and re-infection 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benefits. </a:t>
            </a:r>
            <a:r>
              <a:rPr lang="en-US" sz="2000" dirty="0">
                <a:hlinkClick r:id="rId3"/>
              </a:rPr>
              <a:t>Nature, March 2012</a:t>
            </a:r>
            <a:endParaRPr lang="en-US" sz="2000" dirty="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br>
              <a:rPr lang="en-US" dirty="0"/>
            </a:br>
            <a:r>
              <a:rPr lang="en-US" dirty="0"/>
              <a:t>6 Broad Categories</a:t>
            </a:r>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a:t>Where is “dirt”?</a:t>
            </a:r>
          </a:p>
        </p:txBody>
      </p:sp>
    </p:spTree>
    <p:extLst>
      <p:ext uri="{BB962C8B-B14F-4D97-AF65-F5344CB8AC3E}">
        <p14:creationId xmlns:p14="http://schemas.microsoft.com/office/powerpoint/2010/main" val="41703077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a:t>Contaminant	U.S. EPA</a:t>
            </a:r>
          </a:p>
          <a:p>
            <a:pPr marL="4763" indent="-4763">
              <a:lnSpc>
                <a:spcPct val="90000"/>
              </a:lnSpc>
              <a:buFont typeface="Wingdings" pitchFamily="2" charset="2"/>
              <a:buNone/>
              <a:tabLst>
                <a:tab pos="4564063" algn="ctr"/>
                <a:tab pos="6569075" algn="ctr"/>
              </a:tabLst>
            </a:pPr>
            <a:r>
              <a:rPr lang="en-US" sz="1800">
                <a:cs typeface="Arial" pitchFamily="34" charset="0"/>
              </a:rPr>
              <a:t>Antimony</a:t>
            </a:r>
            <a:r>
              <a:rPr lang="en-US" sz="1800">
                <a:solidFill>
                  <a:srgbClr val="000000"/>
                </a:solidFill>
                <a:cs typeface="Times New Roman" pitchFamily="18" charset="0"/>
              </a:rPr>
              <a:t>	</a:t>
            </a:r>
            <a:r>
              <a:rPr lang="en-US" sz="1800">
                <a:cs typeface="Arial" pitchFamily="34" charset="0"/>
              </a:rPr>
              <a:t>0.006</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Arsenic</a:t>
            </a:r>
            <a:r>
              <a:rPr lang="en-US" sz="1800">
                <a:solidFill>
                  <a:srgbClr val="000000"/>
                </a:solidFill>
                <a:cs typeface="Times New Roman" pitchFamily="18" charset="0"/>
              </a:rPr>
              <a:t>	</a:t>
            </a:r>
            <a:r>
              <a:rPr lang="en-US" sz="1800">
                <a:cs typeface="Arial" pitchFamily="34" charset="0"/>
              </a:rPr>
              <a:t>0.01</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Asbestos (fiber &gt;10 micrometers)</a:t>
            </a:r>
            <a:r>
              <a:rPr lang="en-US" sz="1800">
                <a:solidFill>
                  <a:srgbClr val="000000"/>
                </a:solidFill>
                <a:cs typeface="Times New Roman" pitchFamily="18" charset="0"/>
              </a:rPr>
              <a:t>	</a:t>
            </a:r>
            <a:r>
              <a:rPr lang="en-US" sz="1800">
                <a:cs typeface="Arial" pitchFamily="34" charset="0"/>
              </a:rPr>
              <a:t>7 MFL</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Barium</a:t>
            </a:r>
            <a:r>
              <a:rPr lang="en-US" sz="1800">
                <a:solidFill>
                  <a:srgbClr val="000000"/>
                </a:solidFill>
                <a:cs typeface="Times New Roman" pitchFamily="18" charset="0"/>
              </a:rPr>
              <a:t>	</a:t>
            </a:r>
            <a:r>
              <a:rPr lang="en-US" sz="1800">
                <a:cs typeface="Arial" pitchFamily="34" charset="0"/>
              </a:rPr>
              <a:t>2</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Beryllium</a:t>
            </a:r>
            <a:r>
              <a:rPr lang="en-US" sz="1800">
                <a:solidFill>
                  <a:srgbClr val="000000"/>
                </a:solidFill>
                <a:cs typeface="Times New Roman" pitchFamily="18" charset="0"/>
              </a:rPr>
              <a:t>	</a:t>
            </a:r>
            <a:r>
              <a:rPr lang="en-US" sz="1800">
                <a:cs typeface="Arial" pitchFamily="34" charset="0"/>
              </a:rPr>
              <a:t>0.004</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Cadmium</a:t>
            </a:r>
            <a:r>
              <a:rPr lang="en-US" sz="1800">
                <a:solidFill>
                  <a:srgbClr val="000000"/>
                </a:solidFill>
                <a:cs typeface="Times New Roman" pitchFamily="18" charset="0"/>
              </a:rPr>
              <a:t>	</a:t>
            </a:r>
            <a:r>
              <a:rPr lang="en-US" sz="1800">
                <a:cs typeface="Arial" pitchFamily="34" charset="0"/>
              </a:rPr>
              <a:t>0.005</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Chromium (total)</a:t>
            </a:r>
            <a:r>
              <a:rPr lang="en-US" sz="1800">
                <a:solidFill>
                  <a:srgbClr val="000000"/>
                </a:solidFill>
                <a:cs typeface="Times New Roman" pitchFamily="18" charset="0"/>
              </a:rPr>
              <a:t>	</a:t>
            </a:r>
            <a:r>
              <a:rPr lang="en-US" sz="1800">
                <a:cs typeface="Arial" pitchFamily="34" charset="0"/>
              </a:rPr>
              <a:t>0.1</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Copper</a:t>
            </a:r>
            <a:r>
              <a:rPr lang="en-US" sz="1800">
                <a:solidFill>
                  <a:srgbClr val="000000"/>
                </a:solidFill>
                <a:cs typeface="Times New Roman" pitchFamily="18" charset="0"/>
              </a:rPr>
              <a:t>	</a:t>
            </a:r>
            <a:r>
              <a:rPr lang="en-US" sz="1800">
                <a:cs typeface="Arial" pitchFamily="34" charset="0"/>
              </a:rPr>
              <a:t>Action Level=1.3; TT</a:t>
            </a:r>
            <a:r>
              <a:rPr lang="en-US" sz="2000" baseline="30000">
                <a:cs typeface="Arial" pitchFamily="34" charset="0"/>
                <a:hlinkClick r:id="rId3"/>
              </a:rPr>
              <a:t>8</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Cyanide (as free cyanide)</a:t>
            </a:r>
            <a:r>
              <a:rPr lang="en-US" sz="1800">
                <a:solidFill>
                  <a:srgbClr val="000000"/>
                </a:solidFill>
                <a:cs typeface="Times New Roman" pitchFamily="18" charset="0"/>
              </a:rPr>
              <a:t>	</a:t>
            </a:r>
            <a:r>
              <a:rPr lang="en-US" sz="1800">
                <a:cs typeface="Arial" pitchFamily="34" charset="0"/>
              </a:rPr>
              <a:t>0.2</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Fluoride</a:t>
            </a:r>
            <a:r>
              <a:rPr lang="en-US" sz="1800">
                <a:solidFill>
                  <a:srgbClr val="000000"/>
                </a:solidFill>
                <a:cs typeface="Times New Roman" pitchFamily="18" charset="0"/>
              </a:rPr>
              <a:t>	</a:t>
            </a:r>
            <a:r>
              <a:rPr lang="en-US" sz="1800">
                <a:cs typeface="Arial" pitchFamily="34" charset="0"/>
              </a:rPr>
              <a:t>4.0</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Lead</a:t>
            </a:r>
            <a:r>
              <a:rPr lang="en-US" sz="1800">
                <a:solidFill>
                  <a:srgbClr val="000000"/>
                </a:solidFill>
                <a:cs typeface="Times New Roman" pitchFamily="18" charset="0"/>
              </a:rPr>
              <a:t>	</a:t>
            </a:r>
            <a:r>
              <a:rPr lang="en-US" sz="1800">
                <a:cs typeface="Arial" pitchFamily="34" charset="0"/>
              </a:rPr>
              <a:t>Action Level=0.015; TT</a:t>
            </a:r>
            <a:r>
              <a:rPr lang="en-US" sz="2000" baseline="30000">
                <a:cs typeface="Arial" pitchFamily="34" charset="0"/>
                <a:hlinkClick r:id="rId3"/>
              </a:rPr>
              <a:t>8</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Inorganic Mercury</a:t>
            </a:r>
            <a:r>
              <a:rPr lang="en-US" sz="1800">
                <a:solidFill>
                  <a:srgbClr val="000000"/>
                </a:solidFill>
                <a:cs typeface="Times New Roman" pitchFamily="18" charset="0"/>
              </a:rPr>
              <a:t>	</a:t>
            </a:r>
            <a:r>
              <a:rPr lang="en-US" sz="1800">
                <a:cs typeface="Arial" pitchFamily="34" charset="0"/>
              </a:rPr>
              <a:t>0.002</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Nitrate (measured as Nitrogen)</a:t>
            </a:r>
            <a:r>
              <a:rPr lang="en-US" sz="1800">
                <a:solidFill>
                  <a:srgbClr val="000000"/>
                </a:solidFill>
                <a:cs typeface="Times New Roman" pitchFamily="18" charset="0"/>
              </a:rPr>
              <a:t>	</a:t>
            </a:r>
            <a:r>
              <a:rPr lang="en-US" sz="1800">
                <a:cs typeface="Arial" pitchFamily="34" charset="0"/>
              </a:rPr>
              <a:t>10</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Nitrite (measured as Nitrogen)</a:t>
            </a:r>
            <a:r>
              <a:rPr lang="en-US" sz="1800">
                <a:solidFill>
                  <a:srgbClr val="000000"/>
                </a:solidFill>
                <a:cs typeface="Times New Roman" pitchFamily="18" charset="0"/>
              </a:rPr>
              <a:t>	</a:t>
            </a:r>
            <a:r>
              <a:rPr lang="en-US" sz="1800">
                <a:cs typeface="Arial" pitchFamily="34" charset="0"/>
              </a:rPr>
              <a:t>1</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Selenium</a:t>
            </a:r>
            <a:r>
              <a:rPr lang="en-US" sz="1800">
                <a:solidFill>
                  <a:srgbClr val="000000"/>
                </a:solidFill>
                <a:cs typeface="Times New Roman" pitchFamily="18" charset="0"/>
              </a:rPr>
              <a:t>	</a:t>
            </a:r>
            <a:r>
              <a:rPr lang="en-US" sz="1800">
                <a:cs typeface="Arial" pitchFamily="34" charset="0"/>
              </a:rPr>
              <a:t>0.05</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Thallium</a:t>
            </a:r>
            <a:r>
              <a:rPr lang="en-US" sz="1800">
                <a:solidFill>
                  <a:srgbClr val="000000"/>
                </a:solidFill>
                <a:cs typeface="Times New Roman" pitchFamily="18" charset="0"/>
              </a:rPr>
              <a:t>	</a:t>
            </a:r>
            <a:r>
              <a:rPr lang="en-US" sz="180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announcements</a:t>
            </a:r>
          </a:p>
        </p:txBody>
      </p:sp>
      <p:sp>
        <p:nvSpPr>
          <p:cNvPr id="3" name="Content Placeholder 2"/>
          <p:cNvSpPr>
            <a:spLocks noGrp="1"/>
          </p:cNvSpPr>
          <p:nvPr>
            <p:ph idx="1"/>
          </p:nvPr>
        </p:nvSpPr>
        <p:spPr/>
        <p:txBody>
          <a:bodyPr/>
          <a:lstStyle/>
          <a:p>
            <a:r>
              <a:rPr lang="en-US" dirty="0"/>
              <a:t>Python Tutorial 1 due on Tuesday night</a:t>
            </a:r>
          </a:p>
          <a:p>
            <a:r>
              <a:rPr lang="en-US" dirty="0"/>
              <a:t>Read entire tutorial up to and including problem 10 before starting to code</a:t>
            </a:r>
          </a:p>
          <a:p>
            <a:r>
              <a:rPr lang="en-US" dirty="0"/>
              <a:t>PLAY: Write some simple code (</a:t>
            </a:r>
            <a:r>
              <a:rPr lang="en-US" sz="2400" dirty="0"/>
              <a:t>perhaps rewrite the PV=</a:t>
            </a:r>
            <a:r>
              <a:rPr lang="en-US" sz="2400" dirty="0" err="1"/>
              <a:t>nRT</a:t>
            </a:r>
            <a:r>
              <a:rPr lang="en-US" sz="2400" dirty="0"/>
              <a:t> problem – solve for a different variable</a:t>
            </a:r>
            <a:r>
              <a:rPr lang="en-US" dirty="0"/>
              <a:t>)</a:t>
            </a:r>
          </a:p>
          <a:p>
            <a:r>
              <a:rPr lang="en-US" dirty="0"/>
              <a:t>Why did we create functions (</a:t>
            </a:r>
            <a:r>
              <a:rPr lang="en-US" dirty="0" err="1"/>
              <a:t>aide_design</a:t>
            </a:r>
            <a:r>
              <a:rPr lang="en-US" dirty="0"/>
              <a:t>)?</a:t>
            </a:r>
          </a:p>
          <a:p>
            <a:r>
              <a:rPr lang="en-US" dirty="0"/>
              <a:t>Head loss (major and minor)</a:t>
            </a:r>
          </a:p>
          <a:p>
            <a:r>
              <a:rPr lang="en-US" dirty="0"/>
              <a:t>This is not a Python Class – functions, units, graphs, print</a:t>
            </a:r>
          </a:p>
        </p:txBody>
      </p:sp>
    </p:spTree>
    <p:extLst>
      <p:ext uri="{BB962C8B-B14F-4D97-AF65-F5344CB8AC3E}">
        <p14:creationId xmlns:p14="http://schemas.microsoft.com/office/powerpoint/2010/main" val="343229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anchor="b"/>
          <a:lstStyle/>
          <a:p>
            <a:r>
              <a:rPr lang="en-US" sz="2800" dirty="0"/>
              <a:t>Primary Standards: (Health) A Few Organic Chemicals (units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7924800" y="9144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8158163" y="691074"/>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Pathogens are a subset of particles</a:t>
            </a: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410200"/>
            <a:ext cx="9445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cloud</a:t>
            </a:r>
          </a:p>
        </p:txBody>
      </p:sp>
      <p:sp>
        <p:nvSpPr>
          <p:cNvPr id="59399" name="Freeform 7"/>
          <p:cNvSpPr>
            <a:spLocks/>
          </p:cNvSpPr>
          <p:nvPr/>
        </p:nvSpPr>
        <p:spPr bwMode="auto">
          <a:xfrm flipV="1">
            <a:off x="4495800" y="4876800"/>
            <a:ext cx="2819400" cy="838200"/>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76200" y="271145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2794000" y="210661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5832475" y="295275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4357688" y="276542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4876801" y="184626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1147763" y="255746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5033963" y="335280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4435475" y="283051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4043363" y="177482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766763" y="228600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2595563" y="167640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4195763" y="403860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5222875" y="238442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grpSp>
        <p:nvGrpSpPr>
          <p:cNvPr id="57534" name="Group 190"/>
          <p:cNvGrpSpPr>
            <a:grpSpLocks/>
          </p:cNvGrpSpPr>
          <p:nvPr/>
        </p:nvGrpSpPr>
        <p:grpSpPr bwMode="auto">
          <a:xfrm>
            <a:off x="3687763" y="4724400"/>
            <a:ext cx="3703637" cy="1981200"/>
            <a:chOff x="2323" y="2976"/>
            <a:chExt cx="2333" cy="1248"/>
          </a:xfrm>
        </p:grpSpPr>
        <p:grpSp>
          <p:nvGrpSpPr>
            <p:cNvPr id="57518" name="Group 174"/>
            <p:cNvGrpSpPr>
              <a:grpSpLocks/>
            </p:cNvGrpSpPr>
            <p:nvPr/>
          </p:nvGrpSpPr>
          <p:grpSpPr bwMode="auto">
            <a:xfrm>
              <a:off x="2323" y="3504"/>
              <a:ext cx="509" cy="254"/>
              <a:chOff x="525" y="2716"/>
              <a:chExt cx="509" cy="254"/>
            </a:xfrm>
          </p:grpSpPr>
          <p:sp>
            <p:nvSpPr>
              <p:cNvPr id="57519" name="AutoShape 175"/>
              <p:cNvSpPr>
                <a:spLocks noChangeArrowheads="1"/>
              </p:cNvSpPr>
              <p:nvPr/>
            </p:nvSpPr>
            <p:spPr bwMode="auto">
              <a:xfrm>
                <a:off x="559" y="2716"/>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520" name="Oval 176"/>
              <p:cNvSpPr>
                <a:spLocks noChangeArrowheads="1"/>
              </p:cNvSpPr>
              <p:nvPr/>
            </p:nvSpPr>
            <p:spPr bwMode="auto">
              <a:xfrm>
                <a:off x="816" y="2736"/>
                <a:ext cx="218" cy="213"/>
              </a:xfrm>
              <a:prstGeom prst="ellipse">
                <a:avLst/>
              </a:prstGeom>
              <a:solidFill>
                <a:schemeClr val="accent1"/>
              </a:solidFill>
              <a:ln w="9525">
                <a:noFill/>
                <a:round/>
                <a:headEnd/>
                <a:tailEnd/>
              </a:ln>
              <a:effectLst/>
            </p:spPr>
            <p:txBody>
              <a:bodyPr/>
              <a:lstStyle/>
              <a:p>
                <a:endParaRPr lang="en-US"/>
              </a:p>
            </p:txBody>
          </p:sp>
          <p:sp>
            <p:nvSpPr>
              <p:cNvPr id="57521" name="AutoShape 177"/>
              <p:cNvSpPr>
                <a:spLocks noChangeArrowheads="1"/>
              </p:cNvSpPr>
              <p:nvPr/>
            </p:nvSpPr>
            <p:spPr bwMode="auto">
              <a:xfrm>
                <a:off x="533" y="2741"/>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2" name="AutoShape 178"/>
              <p:cNvSpPr>
                <a:spLocks noChangeArrowheads="1"/>
              </p:cNvSpPr>
              <p:nvPr/>
            </p:nvSpPr>
            <p:spPr bwMode="auto">
              <a:xfrm>
                <a:off x="525" y="2733"/>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523" name="AutoShape 179"/>
              <p:cNvSpPr>
                <a:spLocks noChangeArrowheads="1"/>
              </p:cNvSpPr>
              <p:nvPr/>
            </p:nvSpPr>
            <p:spPr bwMode="auto">
              <a:xfrm>
                <a:off x="533" y="2877"/>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4" name="AutoShape 180"/>
              <p:cNvSpPr>
                <a:spLocks noChangeArrowheads="1"/>
              </p:cNvSpPr>
              <p:nvPr/>
            </p:nvSpPr>
            <p:spPr bwMode="auto">
              <a:xfrm>
                <a:off x="525" y="2868"/>
                <a:ext cx="34" cy="85"/>
              </a:xfrm>
              <a:prstGeom prst="roundRect">
                <a:avLst>
                  <a:gd name="adj" fmla="val 16667"/>
                </a:avLst>
              </a:prstGeom>
              <a:noFill/>
              <a:ln w="12700">
                <a:solidFill>
                  <a:srgbClr val="000000"/>
                </a:solidFill>
                <a:round/>
                <a:headEnd/>
                <a:tailEnd/>
              </a:ln>
              <a:effectLst/>
            </p:spPr>
            <p:txBody>
              <a:bodyPr/>
              <a:lstStyle/>
              <a:p>
                <a:endParaRPr lang="en-US"/>
              </a:p>
            </p:txBody>
          </p:sp>
        </p:grpSp>
        <p:sp>
          <p:nvSpPr>
            <p:cNvPr id="57525" name="Rectangle 181"/>
            <p:cNvSpPr>
              <a:spLocks noChangeArrowheads="1"/>
            </p:cNvSpPr>
            <p:nvPr/>
          </p:nvSpPr>
          <p:spPr bwMode="auto">
            <a:xfrm rot="21000000">
              <a:off x="3744" y="3252"/>
              <a:ext cx="144" cy="492"/>
            </a:xfrm>
            <a:prstGeom prst="rect">
              <a:avLst/>
            </a:prstGeom>
            <a:solidFill>
              <a:schemeClr val="tx2"/>
            </a:solidFill>
            <a:ln w="9525">
              <a:solidFill>
                <a:schemeClr val="bg2"/>
              </a:solidFill>
              <a:miter lim="800000"/>
              <a:headEnd/>
              <a:tailEnd/>
            </a:ln>
            <a:effectLst/>
          </p:spPr>
          <p:txBody>
            <a:bodyPr/>
            <a:lstStyle/>
            <a:p>
              <a:endParaRPr lang="en-US"/>
            </a:p>
          </p:txBody>
        </p:sp>
        <p:sp>
          <p:nvSpPr>
            <p:cNvPr id="57526" name="Oval 182" descr="Recycled paper"/>
            <p:cNvSpPr>
              <a:spLocks noChangeArrowheads="1"/>
            </p:cNvSpPr>
            <p:nvPr/>
          </p:nvSpPr>
          <p:spPr bwMode="auto">
            <a:xfrm>
              <a:off x="2880" y="3177"/>
              <a:ext cx="794" cy="759"/>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27" name="Line 183"/>
            <p:cNvSpPr>
              <a:spLocks noChangeShapeType="1"/>
            </p:cNvSpPr>
            <p:nvPr/>
          </p:nvSpPr>
          <p:spPr bwMode="auto">
            <a:xfrm>
              <a:off x="2880" y="3600"/>
              <a:ext cx="384"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8" name="Line 184"/>
            <p:cNvSpPr>
              <a:spLocks noChangeShapeType="1"/>
            </p:cNvSpPr>
            <p:nvPr/>
          </p:nvSpPr>
          <p:spPr bwMode="auto">
            <a:xfrm rot="21000000">
              <a:off x="3220" y="3554"/>
              <a:ext cx="576"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9" name="Text Box 185"/>
            <p:cNvSpPr txBox="1">
              <a:spLocks noChangeArrowheads="1"/>
            </p:cNvSpPr>
            <p:nvPr/>
          </p:nvSpPr>
          <p:spPr bwMode="auto">
            <a:xfrm>
              <a:off x="2323" y="3216"/>
              <a:ext cx="499"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LED</a:t>
              </a:r>
            </a:p>
          </p:txBody>
        </p:sp>
        <p:sp>
          <p:nvSpPr>
            <p:cNvPr id="57530" name="Text Box 186"/>
            <p:cNvSpPr txBox="1">
              <a:spLocks noChangeArrowheads="1"/>
            </p:cNvSpPr>
            <p:nvPr/>
          </p:nvSpPr>
          <p:spPr bwMode="auto">
            <a:xfrm>
              <a:off x="2618" y="3936"/>
              <a:ext cx="1063"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31" name="Rectangle 187"/>
            <p:cNvSpPr>
              <a:spLocks noChangeArrowheads="1"/>
            </p:cNvSpPr>
            <p:nvPr/>
          </p:nvSpPr>
          <p:spPr bwMode="auto">
            <a:xfrm>
              <a:off x="3434" y="2976"/>
              <a:ext cx="1222"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170° detector</a:t>
              </a:r>
            </a:p>
          </p:txBody>
        </p:sp>
      </p:grpSp>
      <p:sp>
        <p:nvSpPr>
          <p:cNvPr id="57532" name="Rectangle 188"/>
          <p:cNvSpPr>
            <a:spLocks noChangeArrowheads="1"/>
          </p:cNvSpPr>
          <p:nvPr/>
        </p:nvSpPr>
        <p:spPr bwMode="auto">
          <a:xfrm>
            <a:off x="0" y="5715000"/>
            <a:ext cx="4038600" cy="701675"/>
          </a:xfrm>
          <a:prstGeom prst="rect">
            <a:avLst/>
          </a:prstGeom>
          <a:noFill/>
          <a:ln w="12700">
            <a:noFill/>
            <a:miter lim="800000"/>
            <a:headEnd type="none" w="lg" len="med"/>
            <a:tailEnd type="none" w="lg" len="med"/>
          </a:ln>
          <a:effectLst/>
        </p:spPr>
        <p:txBody>
          <a:bodyPr>
            <a:spAutoFit/>
          </a:bodyPr>
          <a:lstStyle/>
          <a:p>
            <a:r>
              <a:rPr lang="en-US" sz="2000">
                <a:solidFill>
                  <a:schemeClr val="tx2"/>
                </a:solidFill>
              </a:rPr>
              <a:t>Turbidity Sensors </a:t>
            </a:r>
            <a:br>
              <a:rPr lang="en-US" sz="2000">
                <a:solidFill>
                  <a:schemeClr val="tx2"/>
                </a:solidFill>
              </a:rPr>
            </a:br>
            <a:r>
              <a:rPr lang="en-US" sz="2000">
                <a:solidFill>
                  <a:schemeClr val="tx2"/>
                </a:solidFill>
              </a:rPr>
              <a:t>(approximate turbidity measurement)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5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P spid="575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you measure before drinking the water?</a:t>
            </a:r>
          </a:p>
        </p:txBody>
      </p:sp>
      <p:sp>
        <p:nvSpPr>
          <p:cNvPr id="3" name="Content Placeholder 2"/>
          <p:cNvSpPr>
            <a:spLocks noGrp="1"/>
          </p:cNvSpPr>
          <p:nvPr>
            <p:ph idx="1"/>
          </p:nvPr>
        </p:nvSpPr>
        <p:spPr/>
        <p:txBody>
          <a:bodyPr/>
          <a:lstStyle/>
          <a:p>
            <a:r>
              <a:rPr lang="en-US" dirty="0"/>
              <a:t>Surface water (big concern is pathogens)</a:t>
            </a:r>
          </a:p>
          <a:p>
            <a:pPr lvl="1"/>
            <a:r>
              <a:rPr lang="en-US" dirty="0"/>
              <a:t>Turbidity (pathogens are particles)</a:t>
            </a:r>
          </a:p>
          <a:p>
            <a:pPr lvl="1"/>
            <a:r>
              <a:rPr lang="en-US" dirty="0"/>
              <a:t>Chlorine residual</a:t>
            </a:r>
          </a:p>
          <a:p>
            <a:r>
              <a:rPr lang="en-US" dirty="0"/>
              <a:t>Ground water (</a:t>
            </a:r>
            <a:r>
              <a:rPr lang="en-US" sz="2800" dirty="0"/>
              <a:t>big concern is still pathogens</a:t>
            </a:r>
            <a:r>
              <a:rPr lang="en-US" dirty="0"/>
              <a:t>)</a:t>
            </a:r>
          </a:p>
          <a:p>
            <a:pPr lvl="1"/>
            <a:r>
              <a:rPr lang="en-US" dirty="0"/>
              <a:t>Turbidity</a:t>
            </a:r>
          </a:p>
          <a:p>
            <a:pPr lvl="1"/>
            <a:r>
              <a:rPr lang="en-US" dirty="0"/>
              <a:t>Chlorine residual</a:t>
            </a:r>
          </a:p>
          <a:p>
            <a:pPr lvl="1"/>
            <a:r>
              <a:rPr lang="en-US" dirty="0"/>
              <a:t>Arsenic and fluoride (depending on location)</a:t>
            </a:r>
          </a:p>
          <a:p>
            <a:pPr lvl="1"/>
            <a:r>
              <a:rPr lang="en-US" dirty="0"/>
              <a:t>Organic chemicals (agricultural and industrial)</a:t>
            </a: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a:t>Effect of Chlorination on Inactivating Selected Bacteria</a:t>
            </a:r>
            <a:r>
              <a:rPr lang="en-US" sz="400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Bacteria</a:t>
                      </a:r>
                      <a:r>
                        <a:rPr kumimoji="0" lang="en-US" sz="1200" b="0" i="0" u="none" strike="noStrike" cap="none" normalizeH="0" baseline="0" dirty="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Cl</a:t>
                      </a:r>
                      <a:r>
                        <a:rPr kumimoji="0" lang="en-US" sz="1200" b="1" i="0" u="none" strike="noStrike" cap="none" normalizeH="0" baseline="-30000">
                          <a:ln>
                            <a:noFill/>
                          </a:ln>
                          <a:solidFill>
                            <a:schemeClr val="tx1"/>
                          </a:solidFill>
                          <a:effectLst/>
                          <a:latin typeface="Times New Roman" pitchFamily="18" charset="0"/>
                        </a:rPr>
                        <a:t>2</a:t>
                      </a:r>
                      <a:r>
                        <a:rPr kumimoji="0" lang="en-US" sz="1200" b="1" i="0" u="none" strike="noStrike" cap="none" normalizeH="0" baseline="0">
                          <a:ln>
                            <a:noFill/>
                          </a:ln>
                          <a:solidFill>
                            <a:schemeClr val="tx1"/>
                          </a:solidFill>
                          <a:effectLst/>
                          <a:latin typeface="Times New Roman" pitchFamily="18" charset="0"/>
                        </a:rPr>
                        <a:t> (mg/l)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Time</a:t>
                      </a:r>
                      <a:br>
                        <a:rPr kumimoji="0" lang="en-US" sz="1200" b="1" i="0" u="none" strike="noStrike" cap="none" normalizeH="0" baseline="0">
                          <a:ln>
                            <a:noFill/>
                          </a:ln>
                          <a:solidFill>
                            <a:schemeClr val="tx1"/>
                          </a:solidFill>
                          <a:effectLst/>
                          <a:latin typeface="Times New Roman" pitchFamily="18" charset="0"/>
                        </a:rPr>
                      </a:br>
                      <a:r>
                        <a:rPr kumimoji="0" lang="en-US" sz="1200" b="1" i="0" u="none" strike="noStrike" cap="none" normalizeH="0" baseline="0">
                          <a:ln>
                            <a:noFill/>
                          </a:ln>
                          <a:solidFill>
                            <a:schemeClr val="tx1"/>
                          </a:solidFill>
                          <a:effectLst/>
                          <a:latin typeface="Times New Roman" pitchFamily="18" charset="0"/>
                        </a:rPr>
                        <a:t>(min)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Ct Factor</a:t>
                      </a:r>
                      <a:r>
                        <a:rPr kumimoji="0" lang="en-US" sz="1200" b="0" i="0" u="none" strike="noStrike" cap="none" normalizeH="0" baseline="0">
                          <a:ln>
                            <a:noFill/>
                          </a:ln>
                          <a:solidFill>
                            <a:schemeClr val="tx1"/>
                          </a:solidFill>
                          <a:effectLst/>
                          <a:latin typeface="Times New Roman" pitchFamily="18" charset="0"/>
                        </a:rPr>
                        <a:t> </a:t>
                      </a:r>
                      <a:r>
                        <a:rPr kumimoji="0" lang="en-US" sz="1200" b="1" i="0" u="none" strike="noStrike" cap="none" normalizeH="0" baseline="0">
                          <a:ln>
                            <a:noFill/>
                          </a:ln>
                          <a:solidFill>
                            <a:schemeClr val="tx1"/>
                          </a:solidFill>
                          <a:effectLst/>
                          <a:latin typeface="Times New Roman" pitchFamily="18" charset="0"/>
                        </a:rPr>
                        <a:t>(mg-min/l)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Reduction(%)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FFFFFF"/>
                          </a:solidFill>
                          <a:effectLst/>
                          <a:latin typeface="Times New Roman" pitchFamily="18" charset="0"/>
                          <a:hlinkClick r:id="rId3"/>
                        </a:rPr>
                        <a:t>Reference</a:t>
                      </a:r>
                      <a:endParaRPr kumimoji="0" lang="en-US" sz="12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Campylobacter </a:t>
                      </a:r>
                      <a:r>
                        <a:rPr kumimoji="0" lang="en-US" sz="1200" b="0" i="1" u="none" strike="noStrike" cap="none" normalizeH="0" baseline="0" dirty="0" err="1">
                          <a:ln>
                            <a:noFill/>
                          </a:ln>
                          <a:solidFill>
                            <a:schemeClr val="tx1"/>
                          </a:solidFill>
                          <a:effectLst/>
                          <a:latin typeface="Times New Roman" pitchFamily="18" charset="0"/>
                        </a:rPr>
                        <a:t>jejuni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Escherichia coli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Legionella </a:t>
                      </a:r>
                      <a:r>
                        <a:rPr kumimoji="0" lang="en-US" sz="1200" b="0" i="1" u="none" strike="noStrike" cap="none" normalizeH="0" baseline="0" dirty="0" err="1">
                          <a:ln>
                            <a:noFill/>
                          </a:ln>
                          <a:solidFill>
                            <a:schemeClr val="tx1"/>
                          </a:solidFill>
                          <a:effectLst/>
                          <a:latin typeface="Times New Roman" pitchFamily="18" charset="0"/>
                        </a:rPr>
                        <a:t>pneumophila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chelonei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fortuitum</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intracellulare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Pasteurella tularensis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Salmonella </a:t>
                      </a:r>
                      <a:r>
                        <a:rPr kumimoji="0" lang="en-US" sz="1200" b="0" i="1" u="none" strike="noStrike" cap="none" normalizeH="0" baseline="0" dirty="0" err="1">
                          <a:ln>
                            <a:noFill/>
                          </a:ln>
                          <a:solidFill>
                            <a:schemeClr val="tx1"/>
                          </a:solidFill>
                          <a:effectLst/>
                          <a:latin typeface="Times New Roman" pitchFamily="18" charset="0"/>
                        </a:rPr>
                        <a:t>typhi</a:t>
                      </a:r>
                      <a:r>
                        <a:rPr kumimoji="0" lang="en-US" sz="1200" b="0" i="1" u="none" strike="noStrike" cap="none" normalizeH="0" baseline="0" dirty="0">
                          <a:ln>
                            <a:noFill/>
                          </a:ln>
                          <a:solidFill>
                            <a:schemeClr val="tx1"/>
                          </a:solidFill>
                          <a:effectLst/>
                          <a:latin typeface="Times New Roman" pitchFamily="18" charset="0"/>
                        </a:rPr>
                        <a:t> </a:t>
                      </a:r>
                      <a:endParaRPr kumimoji="0" lang="en-US" sz="12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a:ln>
                            <a:noFill/>
                          </a:ln>
                          <a:solidFill>
                            <a:schemeClr val="tx1"/>
                          </a:solidFill>
                          <a:effectLst/>
                          <a:latin typeface="Times New Roman" pitchFamily="18" charset="0"/>
                        </a:rPr>
                        <a:t>Shigella</a:t>
                      </a:r>
                      <a:r>
                        <a:rPr kumimoji="0" lang="en-US" sz="1200" b="0" i="1" u="none" strike="noStrike" cap="none" normalizeH="0" baseline="0" dirty="0">
                          <a:ln>
                            <a:noFill/>
                          </a:ln>
                          <a:solidFill>
                            <a:schemeClr val="tx1"/>
                          </a:solidFill>
                          <a:effectLst/>
                          <a:latin typeface="Times New Roman" pitchFamily="18" charset="0"/>
                        </a:rPr>
                        <a:t> </a:t>
                      </a:r>
                      <a:r>
                        <a:rPr kumimoji="0" lang="en-US" sz="1200" b="0" i="1" u="none" strike="noStrike" cap="none" normalizeH="0" baseline="0" dirty="0" err="1">
                          <a:ln>
                            <a:noFill/>
                          </a:ln>
                          <a:solidFill>
                            <a:schemeClr val="tx1"/>
                          </a:solidFill>
                          <a:effectLst/>
                          <a:latin typeface="Times New Roman" pitchFamily="18" charset="0"/>
                        </a:rPr>
                        <a:t>dysenteriae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Staphylococcus aureus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0" u="none" strike="noStrike" cap="none" normalizeH="0" baseline="0" dirty="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1" u="none" strike="noStrike" cap="none" normalizeH="0" baseline="0" dirty="0">
                          <a:ln>
                            <a:noFill/>
                          </a:ln>
                          <a:solidFill>
                            <a:schemeClr val="tx1"/>
                          </a:solidFill>
                          <a:effectLst/>
                          <a:latin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Yersinia </a:t>
                      </a:r>
                      <a:r>
                        <a:rPr kumimoji="0" lang="en-US" sz="1200" b="0" i="1" u="none" strike="noStrike" cap="none" normalizeH="0" baseline="0" dirty="0" err="1">
                          <a:ln>
                            <a:noFill/>
                          </a:ln>
                          <a:solidFill>
                            <a:schemeClr val="tx1"/>
                          </a:solidFill>
                          <a:effectLst/>
                          <a:latin typeface="Times New Roman" pitchFamily="18" charset="0"/>
                        </a:rPr>
                        <a:t>enterocolitica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28575" cap="flat" cmpd="sng" algn="ctr">
            <a:solidFill>
              <a:srgbClr val="FF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28575" cap="flat" cmpd="sng" algn="ctr">
            <a:solidFill>
              <a:srgbClr val="FF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28575" cap="flat" cmpd="sng" algn="ctr">
            <a:solidFill>
              <a:srgbClr val="FF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5-Point Star 6"/>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Viruses</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(mg/l)</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for pC* of1</a:t>
                      </a:r>
                      <a:endParaRPr kumimoji="0" lang="en-US" sz="16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Adenovirus </a:t>
                      </a:r>
                      <a:endParaRPr kumimoji="0" lang="en-US" sz="1600" b="0" i="0"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Parvovirus </a:t>
                      </a:r>
                      <a:endParaRPr kumimoji="0" lang="en-US" sz="1600" b="0" i="0" u="none" strike="noStrike" cap="none" normalizeH="0" baseline="0" dirty="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a:t>Water Quality</a:t>
            </a:r>
          </a:p>
        </p:txBody>
      </p:sp>
      <p:sp>
        <p:nvSpPr>
          <p:cNvPr id="3075" name="Rectangle 3"/>
          <p:cNvSpPr>
            <a:spLocks noGrp="1" noChangeArrowheads="1"/>
          </p:cNvSpPr>
          <p:nvPr>
            <p:ph idx="1"/>
          </p:nvPr>
        </p:nvSpPr>
        <p:spPr>
          <a:noFill/>
          <a:ln/>
        </p:spPr>
        <p:txBody>
          <a:bodyPr/>
          <a:lstStyle/>
          <a:p>
            <a:r>
              <a:rPr lang="en-US"/>
              <a:t>History of our understanding of waterborne disease</a:t>
            </a:r>
          </a:p>
          <a:p>
            <a:r>
              <a:rPr lang="en-US"/>
              <a:t>Brief history of water treatment</a:t>
            </a:r>
          </a:p>
          <a:p>
            <a:r>
              <a:rPr lang="en-US"/>
              <a:t>Drinking Water Standards: how do we decide what is allowed in the water we drink?</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Protozoa</a:t>
                      </a:r>
                      <a:r>
                        <a:rPr kumimoji="0" lang="en-US" sz="1600" b="0" i="0" u="none" strike="noStrike" cap="none" normalizeH="0" baseline="0" dirty="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Ct for </a:t>
                      </a:r>
                      <a:r>
                        <a:rPr kumimoji="0" lang="en-US" sz="1600" b="1" i="0" u="none" strike="noStrike" cap="none" normalizeH="0" baseline="0" dirty="0" err="1">
                          <a:ln>
                            <a:noFill/>
                          </a:ln>
                          <a:solidFill>
                            <a:schemeClr val="tx1"/>
                          </a:solidFill>
                          <a:effectLst/>
                          <a:latin typeface="Times New Roman" pitchFamily="18" charset="0"/>
                        </a:rPr>
                        <a:t>pC</a:t>
                      </a:r>
                      <a:r>
                        <a:rPr kumimoji="0" lang="en-US" sz="1600" b="1" i="0" u="none" strike="noStrike" cap="none" normalizeH="0" baseline="0" dirty="0">
                          <a:ln>
                            <a:noFill/>
                          </a:ln>
                          <a:solidFill>
                            <a:schemeClr val="tx1"/>
                          </a:solidFill>
                          <a:effectLst/>
                          <a:latin typeface="Times New Roman" pitchFamily="18" charset="0"/>
                        </a:rPr>
                        <a:t>* of 1</a:t>
                      </a:r>
                      <a:endParaRPr kumimoji="0" lang="en-US" sz="1600" b="0" i="0" u="none" strike="noStrike" cap="none" normalizeH="0" baseline="0" dirty="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Cryptosporidium </a:t>
                      </a:r>
                      <a:r>
                        <a:rPr kumimoji="0" lang="en-US" sz="1600" b="0" i="1" u="none" strike="noStrike" cap="none" normalizeH="0" baseline="0" dirty="0" err="1">
                          <a:ln>
                            <a:noFill/>
                          </a:ln>
                          <a:solidFill>
                            <a:schemeClr val="tx1"/>
                          </a:solidFill>
                          <a:effectLst/>
                          <a:latin typeface="Times New Roman" pitchFamily="18" charset="0"/>
                        </a:rPr>
                        <a:t>parvum</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Entamoeba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histolytica</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Giardia </a:t>
                      </a:r>
                      <a:r>
                        <a:rPr kumimoji="0" lang="en-US" sz="1600" b="0" i="1" u="none" strike="noStrike" cap="none" normalizeH="0" baseline="0" dirty="0" err="1">
                          <a:ln>
                            <a:noFill/>
                          </a:ln>
                          <a:solidFill>
                            <a:schemeClr val="tx1"/>
                          </a:solidFill>
                          <a:effectLst/>
                          <a:latin typeface="Times New Roman" pitchFamily="18" charset="0"/>
                        </a:rPr>
                        <a:t>lamblia</a:t>
                      </a:r>
                      <a:r>
                        <a:rPr kumimoji="0" lang="en-US" sz="1600" b="0" i="1" u="none" strike="noStrike" cap="none" normalizeH="0" baseline="0" dirty="0">
                          <a:ln>
                            <a:noFill/>
                          </a:ln>
                          <a:solidFill>
                            <a:schemeClr val="tx1"/>
                          </a:solidFill>
                          <a:effectLst/>
                          <a:latin typeface="Times New Roman" pitchFamily="18" charset="0"/>
                        </a:rPr>
                        <a:t> </a:t>
                      </a:r>
                      <a:endParaRPr kumimoji="0" lang="en-US" sz="16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Naegleria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fowleri</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de </a:t>
                      </a:r>
                      <a:r>
                        <a:rPr kumimoji="0" lang="en-US" sz="1600" b="0" i="0" u="none" strike="noStrike" cap="none" normalizeH="0" baseline="0" dirty="0" err="1">
                          <a:ln>
                            <a:noFill/>
                          </a:ln>
                          <a:solidFill>
                            <a:schemeClr val="tx1"/>
                          </a:solidFill>
                          <a:effectLst/>
                          <a:latin typeface="Times New Roman" pitchFamily="18" charset="0"/>
                        </a:rPr>
                        <a:t>Jonckheere</a:t>
                      </a:r>
                      <a:r>
                        <a:rPr kumimoji="0" lang="en-US" sz="1600" b="0" i="0" u="none" strike="noStrike" cap="none" normalizeH="0" baseline="0" dirty="0">
                          <a:ln>
                            <a:noFill/>
                          </a:ln>
                          <a:solidFill>
                            <a:schemeClr val="tx1"/>
                          </a:solidFill>
                          <a:effectLst/>
                          <a:latin typeface="Times New Roman" pitchFamily="18" charset="0"/>
                        </a:rPr>
                        <a:t> and van de </a:t>
                      </a:r>
                      <a:r>
                        <a:rPr kumimoji="0" lang="en-US" sz="1600" b="0" i="0" u="none" strike="noStrike" cap="none" normalizeH="0" baseline="0" dirty="0" err="1">
                          <a:ln>
                            <a:noFill/>
                          </a:ln>
                          <a:solidFill>
                            <a:schemeClr val="tx1"/>
                          </a:solidFill>
                          <a:effectLst/>
                          <a:latin typeface="Times New Roman" pitchFamily="18" charset="0"/>
                        </a:rPr>
                        <a:t>Voorde</a:t>
                      </a:r>
                      <a:r>
                        <a:rPr kumimoji="0" lang="en-US" sz="1600" b="0" i="0" u="none" strike="noStrike" cap="none" normalizeH="0" baseline="0" dirty="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a:t>How many pathogens does it take to make you sick?</a:t>
            </a:r>
          </a:p>
        </p:txBody>
      </p:sp>
      <p:sp>
        <p:nvSpPr>
          <p:cNvPr id="5" name="Rectangle 4"/>
          <p:cNvSpPr/>
          <p:nvPr/>
        </p:nvSpPr>
        <p:spPr>
          <a:xfrm>
            <a:off x="308471" y="6180542"/>
            <a:ext cx="8714342" cy="523220"/>
          </a:xfrm>
          <a:prstGeom prst="rect">
            <a:avLst/>
          </a:prstGeom>
        </p:spPr>
        <p:txBody>
          <a:bodyPr wrap="square">
            <a:spAutoFit/>
          </a:bodyPr>
          <a:lstStyle/>
          <a:p>
            <a:r>
              <a:rPr lang="en-US" dirty="0">
                <a:hlinkClick r:id="rId5"/>
              </a:rPr>
              <a:t>https://confluence.cornell.edu/display/cee4540/Bad+Bugs</a:t>
            </a:r>
            <a:endParaRPr lang="en-US" dirty="0"/>
          </a:p>
        </p:txBody>
      </p:sp>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pathogens are a big concern even with Chlorine?</a:t>
            </a:r>
          </a:p>
        </p:txBody>
      </p:sp>
      <p:sp>
        <p:nvSpPr>
          <p:cNvPr id="4" name="Content Placeholder 3"/>
          <p:cNvSpPr>
            <a:spLocks noGrp="1"/>
          </p:cNvSpPr>
          <p:nvPr>
            <p:ph idx="1"/>
          </p:nvPr>
        </p:nvSpPr>
        <p:spPr/>
        <p:txBody>
          <a:bodyPr/>
          <a:lstStyle/>
          <a:p>
            <a:r>
              <a:rPr lang="en-US" dirty="0"/>
              <a:t>Pathogens with a small infective dose and high resistance to chlorine</a:t>
            </a:r>
          </a:p>
          <a:p>
            <a:pPr lvl="1"/>
            <a:r>
              <a:rPr lang="en-US" i="1" dirty="0">
                <a:latin typeface="Times New Roman" pitchFamily="18" charset="0"/>
              </a:rPr>
              <a:t>Cryptosporidium </a:t>
            </a:r>
            <a:r>
              <a:rPr lang="en-US" i="1" dirty="0" err="1">
                <a:latin typeface="Times New Roman" pitchFamily="18" charset="0"/>
              </a:rPr>
              <a:t>parvum</a:t>
            </a:r>
            <a:endParaRPr lang="en-US" i="1" dirty="0">
              <a:latin typeface="Times New Roman" pitchFamily="18" charset="0"/>
            </a:endParaRPr>
          </a:p>
          <a:p>
            <a:pPr lvl="1"/>
            <a:r>
              <a:rPr lang="en-US" i="1" dirty="0" err="1">
                <a:latin typeface="Times New Roman" pitchFamily="18" charset="0"/>
              </a:rPr>
              <a:t>Giardia</a:t>
            </a:r>
            <a:r>
              <a:rPr lang="en-US" i="1" dirty="0">
                <a:latin typeface="Times New Roman" pitchFamily="18" charset="0"/>
              </a:rPr>
              <a:t> </a:t>
            </a:r>
            <a:r>
              <a:rPr lang="en-US" i="1" dirty="0" err="1">
                <a:latin typeface="Times New Roman" pitchFamily="18" charset="0"/>
              </a:rPr>
              <a:t>lamblia</a:t>
            </a:r>
            <a:r>
              <a:rPr lang="en-US" i="1" dirty="0">
                <a:latin typeface="Times New Roman" pitchFamily="18" charset="0"/>
              </a:rPr>
              <a:t> </a:t>
            </a:r>
            <a:endParaRPr lang="en-US" i="1" dirty="0">
              <a:latin typeface="Times New Roman" pitchFamily="18" charset="0"/>
              <a:hlinkClick r:id="rId2"/>
            </a:endParaRPr>
          </a:p>
          <a:p>
            <a:pPr lvl="0">
              <a:buNone/>
            </a:pPr>
            <a:endParaRPr lang="en-US" dirty="0">
              <a:latin typeface="Times New Roman" pitchFamily="18" charset="0"/>
            </a:endParaRP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Summary</a:t>
            </a:r>
          </a:p>
        </p:txBody>
      </p:sp>
      <p:sp>
        <p:nvSpPr>
          <p:cNvPr id="48131" name="Rectangle 3"/>
          <p:cNvSpPr>
            <a:spLocks noGrp="1" noChangeArrowheads="1"/>
          </p:cNvSpPr>
          <p:nvPr>
            <p:ph idx="1"/>
          </p:nvPr>
        </p:nvSpPr>
        <p:spPr/>
        <p:txBody>
          <a:bodyPr/>
          <a:lstStyle/>
          <a:p>
            <a:r>
              <a:rPr lang="en-US" dirty="0"/>
              <a:t>The causes of many waterborne disease have been identified</a:t>
            </a:r>
          </a:p>
          <a:p>
            <a:r>
              <a:rPr lang="en-US" dirty="0"/>
              <a:t>Standards for microbiological and chemical contaminants have been set by US EPA and the World Health Organization</a:t>
            </a:r>
          </a:p>
          <a:p>
            <a:r>
              <a:rPr lang="en-US" dirty="0"/>
              <a:t>Waterborne disease continues to be a significant public health concern especially for the poorest 2 billion</a:t>
            </a:r>
          </a:p>
          <a:p>
            <a:r>
              <a:rPr lang="en-US" dirty="0"/>
              <a:t>Toilets (pollute the environment) and Sinks (clean our hands)</a:t>
            </a:r>
          </a:p>
        </p:txBody>
      </p:sp>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flush toilet contaminates safe drinking water with feces</a:t>
            </a:r>
          </a:p>
        </p:txBody>
      </p:sp>
      <p:sp>
        <p:nvSpPr>
          <p:cNvPr id="20483" name="Rectangle 3"/>
          <p:cNvSpPr>
            <a:spLocks noGrp="1" noChangeArrowheads="1"/>
          </p:cNvSpPr>
          <p:nvPr>
            <p:ph idx="1"/>
          </p:nvPr>
        </p:nvSpPr>
        <p:spPr/>
        <p:txBody>
          <a:bodyPr/>
          <a:lstStyle/>
          <a:p>
            <a:pPr>
              <a:lnSpc>
                <a:spcPct val="90000"/>
              </a:lnSpc>
            </a:pPr>
            <a:r>
              <a:rPr lang="en-US" dirty="0"/>
              <a:t>Toilets made cities habitable by carrying human waste “away”</a:t>
            </a:r>
          </a:p>
          <a:p>
            <a:pPr>
              <a:lnSpc>
                <a:spcPct val="90000"/>
              </a:lnSpc>
            </a:pPr>
            <a:r>
              <a:rPr lang="en-US" dirty="0"/>
              <a:t>Unfortunately “away” was too close…</a:t>
            </a:r>
          </a:p>
          <a:p>
            <a:pPr lvl="1">
              <a:lnSpc>
                <a:spcPct val="90000"/>
              </a:lnSpc>
            </a:pPr>
            <a:r>
              <a:rPr lang="en-US" dirty="0"/>
              <a:t>In the early 1800s new flush toilets and sewers carried the waste directly into rivers and streams</a:t>
            </a:r>
          </a:p>
          <a:p>
            <a:pPr lvl="1">
              <a:lnSpc>
                <a:spcPct val="90000"/>
              </a:lnSpc>
            </a:pPr>
            <a:r>
              <a:rPr lang="en-US" dirty="0"/>
              <a:t>Chicago!</a:t>
            </a:r>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Canal 1892: a creative solution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2" name="5-Point Star 1"/>
          <p:cNvSpPr/>
          <p:nvPr/>
        </p:nvSpPr>
        <p:spPr>
          <a:xfrm>
            <a:off x="8467493" y="163551"/>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27636</TotalTime>
  <Words>1954</Words>
  <Application>Microsoft Office PowerPoint</Application>
  <PresentationFormat>On-screen Show (4:3)</PresentationFormat>
  <Paragraphs>448</Paragraphs>
  <Slides>32</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Wingdings</vt:lpstr>
      <vt:lpstr>Book Antiqua</vt:lpstr>
      <vt:lpstr>Times New Roman</vt:lpstr>
      <vt:lpstr>Candara</vt:lpstr>
      <vt:lpstr>Lecture 4540 2016</vt:lpstr>
      <vt:lpstr>Drinking Water Contaminants</vt:lpstr>
      <vt:lpstr>Class announcements</vt:lpstr>
      <vt:lpstr>Water Quality</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 a stochastic process</vt:lpstr>
      <vt:lpstr>PowerPoint Presentation</vt:lpstr>
      <vt:lpstr>Waterborne Threats to Human Health</vt:lpstr>
      <vt:lpstr>Propose a Drinking Water Standard</vt:lpstr>
      <vt:lpstr>Optimal Pathogen Exposure</vt:lpstr>
      <vt:lpstr>Safe Drinking Water Act (1974)</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Effect of Chlorination on Inactivating Selected Bacteria </vt:lpstr>
      <vt:lpstr>Effect of Chlorination on Inactivating Selected Viruses </vt:lpstr>
      <vt:lpstr>Effect of Chlorination on Inactivating Selected Protozoa </vt:lpstr>
      <vt:lpstr>Which pathogens are a big concern even with Chlorine?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Juan</cp:lastModifiedBy>
  <cp:revision>144</cp:revision>
  <cp:lastPrinted>1997-10-06T19:12:53Z</cp:lastPrinted>
  <dcterms:created xsi:type="dcterms:W3CDTF">1995-06-17T23:31:02Z</dcterms:created>
  <dcterms:modified xsi:type="dcterms:W3CDTF">2018-01-22T10:20:56Z</dcterms:modified>
</cp:coreProperties>
</file>